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59" r:id="rId4"/>
    <p:sldId id="258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סגנון ביניים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סגנון ביניים 3 - הדגשה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סגנון ביניים 3 - הדגשה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סגנון ביניים 4 - הדגשה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1EBC-E529-4A02-9050-A0E4A3EEAD28}" type="datetimeFigureOut">
              <a:rPr lang="he-IL" smtClean="0"/>
              <a:t>כ"א/אדר/תש"ף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7DDE-AE06-48C4-BE12-428E8D107C5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460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1EBC-E529-4A02-9050-A0E4A3EEAD28}" type="datetimeFigureOut">
              <a:rPr lang="he-IL" smtClean="0"/>
              <a:t>כ"א/אדר/תש"ף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7DDE-AE06-48C4-BE12-428E8D107C5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354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1EBC-E529-4A02-9050-A0E4A3EEAD28}" type="datetimeFigureOut">
              <a:rPr lang="he-IL" smtClean="0"/>
              <a:t>כ"א/אדר/תש"ף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7DDE-AE06-48C4-BE12-428E8D107C5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31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1EBC-E529-4A02-9050-A0E4A3EEAD28}" type="datetimeFigureOut">
              <a:rPr lang="he-IL" smtClean="0"/>
              <a:t>כ"א/אדר/תש"ף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7DDE-AE06-48C4-BE12-428E8D107C5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9941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1EBC-E529-4A02-9050-A0E4A3EEAD28}" type="datetimeFigureOut">
              <a:rPr lang="he-IL" smtClean="0"/>
              <a:t>כ"א/אדר/תש"ף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7DDE-AE06-48C4-BE12-428E8D107C5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0956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1EBC-E529-4A02-9050-A0E4A3EEAD28}" type="datetimeFigureOut">
              <a:rPr lang="he-IL" smtClean="0"/>
              <a:t>כ"א/אדר/תש"ף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7DDE-AE06-48C4-BE12-428E8D107C5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11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1EBC-E529-4A02-9050-A0E4A3EEAD28}" type="datetimeFigureOut">
              <a:rPr lang="he-IL" smtClean="0"/>
              <a:t>כ"א/אדר/תש"ף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7DDE-AE06-48C4-BE12-428E8D107C5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11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1EBC-E529-4A02-9050-A0E4A3EEAD28}" type="datetimeFigureOut">
              <a:rPr lang="he-IL" smtClean="0"/>
              <a:t>כ"א/אדר/תש"ף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7DDE-AE06-48C4-BE12-428E8D107C5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497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1EBC-E529-4A02-9050-A0E4A3EEAD28}" type="datetimeFigureOut">
              <a:rPr lang="he-IL" smtClean="0"/>
              <a:t>כ"א/אדר/תש"ף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7DDE-AE06-48C4-BE12-428E8D107C5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705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1EBC-E529-4A02-9050-A0E4A3EEAD28}" type="datetimeFigureOut">
              <a:rPr lang="he-IL" smtClean="0"/>
              <a:t>כ"א/אדר/תש"ף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7DDE-AE06-48C4-BE12-428E8D107C5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1885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1EBC-E529-4A02-9050-A0E4A3EEAD28}" type="datetimeFigureOut">
              <a:rPr lang="he-IL" smtClean="0"/>
              <a:t>כ"א/אדר/תש"ף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7DDE-AE06-48C4-BE12-428E8D107C5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616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D1EBC-E529-4A02-9050-A0E4A3EEAD28}" type="datetimeFigureOut">
              <a:rPr lang="he-IL" smtClean="0"/>
              <a:t>כ"א/אדר/תש"ף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77DDE-AE06-48C4-BE12-428E8D107C5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853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open?id=19suWSf_0k3F_HXFlMFPZbvvU7YmJhh1v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s://drive.google.com/open?id=1Ui8qHGCIQ7T65InIis8D9hWwpRSA6bXQ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drive/folders/1OTdrn3hVIqe4TDC_I4tsbGN2J_jgp_zP?usp=sharing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הר, שלג&#10;&#10;התיאור נוצר באופן אוטומטי">
            <a:extLst>
              <a:ext uri="{FF2B5EF4-FFF2-40B4-BE49-F238E27FC236}">
                <a16:creationId xmlns:a16="http://schemas.microsoft.com/office/drawing/2014/main" id="{EEBE052C-387D-41F8-9056-14A27BEEB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0" y="-74216"/>
            <a:ext cx="9909540" cy="7006431"/>
          </a:xfrm>
          <a:prstGeom prst="rect">
            <a:avLst/>
          </a:prstGeom>
        </p:spPr>
      </p:pic>
      <p:graphicFrame>
        <p:nvGraphicFramePr>
          <p:cNvPr id="6" name="טבלה 6">
            <a:extLst>
              <a:ext uri="{FF2B5EF4-FFF2-40B4-BE49-F238E27FC236}">
                <a16:creationId xmlns:a16="http://schemas.microsoft.com/office/drawing/2014/main" id="{1A6AD5AD-2B42-4626-99AB-2853668AEB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503268"/>
              </p:ext>
            </p:extLst>
          </p:nvPr>
        </p:nvGraphicFramePr>
        <p:xfrm>
          <a:off x="595427" y="1386915"/>
          <a:ext cx="8644265" cy="495079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14399">
                  <a:extLst>
                    <a:ext uri="{9D8B030D-6E8A-4147-A177-3AD203B41FA5}">
                      <a16:colId xmlns:a16="http://schemas.microsoft.com/office/drawing/2014/main" val="265716557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616323205"/>
                    </a:ext>
                  </a:extLst>
                </a:gridCol>
                <a:gridCol w="1488558">
                  <a:extLst>
                    <a:ext uri="{9D8B030D-6E8A-4147-A177-3AD203B41FA5}">
                      <a16:colId xmlns:a16="http://schemas.microsoft.com/office/drawing/2014/main" val="3157128980"/>
                    </a:ext>
                  </a:extLst>
                </a:gridCol>
                <a:gridCol w="1403498">
                  <a:extLst>
                    <a:ext uri="{9D8B030D-6E8A-4147-A177-3AD203B41FA5}">
                      <a16:colId xmlns:a16="http://schemas.microsoft.com/office/drawing/2014/main" val="3485352605"/>
                    </a:ext>
                  </a:extLst>
                </a:gridCol>
                <a:gridCol w="996420">
                  <a:extLst>
                    <a:ext uri="{9D8B030D-6E8A-4147-A177-3AD203B41FA5}">
                      <a16:colId xmlns:a16="http://schemas.microsoft.com/office/drawing/2014/main" val="1442405295"/>
                    </a:ext>
                  </a:extLst>
                </a:gridCol>
                <a:gridCol w="1576659">
                  <a:extLst>
                    <a:ext uri="{9D8B030D-6E8A-4147-A177-3AD203B41FA5}">
                      <a16:colId xmlns:a16="http://schemas.microsoft.com/office/drawing/2014/main" val="3905422816"/>
                    </a:ext>
                  </a:extLst>
                </a:gridCol>
                <a:gridCol w="893131">
                  <a:extLst>
                    <a:ext uri="{9D8B030D-6E8A-4147-A177-3AD203B41FA5}">
                      <a16:colId xmlns:a16="http://schemas.microsoft.com/office/drawing/2014/main" val="2910594298"/>
                    </a:ext>
                  </a:extLst>
                </a:gridCol>
              </a:tblGrid>
              <a:tr h="469057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latin typeface="Abraham" panose="00000500000000000000" pitchFamily="50" charset="-79"/>
                          <a:cs typeface="Abraham" panose="00000500000000000000" pitchFamily="50" charset="-79"/>
                        </a:rPr>
                        <a:t>ראשון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latin typeface="Abraham" panose="00000500000000000000" pitchFamily="50" charset="-79"/>
                          <a:cs typeface="Abraham" panose="00000500000000000000" pitchFamily="50" charset="-79"/>
                        </a:rPr>
                        <a:t>שני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latin typeface="Abraham" panose="00000500000000000000" pitchFamily="50" charset="-79"/>
                          <a:cs typeface="Abraham" panose="00000500000000000000" pitchFamily="50" charset="-79"/>
                        </a:rPr>
                        <a:t>שלישי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latin typeface="Abraham" panose="00000500000000000000" pitchFamily="50" charset="-79"/>
                          <a:cs typeface="Abraham" panose="00000500000000000000" pitchFamily="50" charset="-79"/>
                        </a:rPr>
                        <a:t>רביעי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latin typeface="Abraham" panose="00000500000000000000" pitchFamily="50" charset="-79"/>
                          <a:cs typeface="Abraham" panose="00000500000000000000" pitchFamily="50" charset="-79"/>
                        </a:rPr>
                        <a:t>חמישי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latin typeface="Abraham" panose="00000500000000000000" pitchFamily="50" charset="-79"/>
                          <a:cs typeface="Abraham" panose="00000500000000000000" pitchFamily="50" charset="-79"/>
                        </a:rPr>
                        <a:t>שישי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latin typeface="Abraham" panose="00000500000000000000" pitchFamily="50" charset="-79"/>
                          <a:cs typeface="Abraham" panose="00000500000000000000" pitchFamily="50" charset="-79"/>
                        </a:rPr>
                        <a:t>שבת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8664668"/>
                  </a:ext>
                </a:extLst>
              </a:tr>
              <a:tr h="1238100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kern="1200" dirty="0">
                          <a:solidFill>
                            <a:schemeClr val="tx1"/>
                          </a:solidFill>
                          <a:latin typeface="Abraham" panose="00000500000000000000" pitchFamily="50" charset="-79"/>
                          <a:ea typeface="+mn-ea"/>
                          <a:cs typeface="Abraham" panose="00000500000000000000" pitchFamily="50" charset="-79"/>
                        </a:rPr>
                        <a:t>12:00</a:t>
                      </a:r>
                    </a:p>
                    <a:p>
                      <a:pPr algn="ctr" rtl="1"/>
                      <a:r>
                        <a:rPr lang="he-IL" sz="1600" b="1" kern="1200" dirty="0">
                          <a:solidFill>
                            <a:schemeClr val="tx1"/>
                          </a:solidFill>
                          <a:latin typeface="Abraham" panose="00000500000000000000" pitchFamily="50" charset="-79"/>
                          <a:ea typeface="+mn-ea"/>
                          <a:cs typeface="Abraham" panose="00000500000000000000" pitchFamily="50" charset="-79"/>
                        </a:rPr>
                        <a:t>האתגר היומי!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kern="1200" dirty="0">
                          <a:solidFill>
                            <a:schemeClr val="tx1"/>
                          </a:solidFill>
                          <a:latin typeface="Abraham" panose="00000500000000000000" pitchFamily="50" charset="-79"/>
                          <a:ea typeface="+mn-ea"/>
                          <a:cs typeface="Abraham" panose="00000500000000000000" pitchFamily="50" charset="-79"/>
                        </a:rPr>
                        <a:t>12:00</a:t>
                      </a:r>
                    </a:p>
                    <a:p>
                      <a:pPr algn="ctr" rtl="1"/>
                      <a:r>
                        <a:rPr lang="he-IL" sz="1600" b="1" kern="1200" dirty="0">
                          <a:solidFill>
                            <a:schemeClr val="tx1"/>
                          </a:solidFill>
                          <a:latin typeface="Abraham" panose="00000500000000000000" pitchFamily="50" charset="-79"/>
                          <a:ea typeface="+mn-ea"/>
                          <a:cs typeface="Abraham" panose="00000500000000000000" pitchFamily="50" charset="-79"/>
                        </a:rPr>
                        <a:t>האתגר היומי!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kern="1200" dirty="0">
                          <a:solidFill>
                            <a:schemeClr val="tx1"/>
                          </a:solidFill>
                          <a:latin typeface="Abraham" panose="00000500000000000000" pitchFamily="50" charset="-79"/>
                          <a:ea typeface="+mn-ea"/>
                          <a:cs typeface="Abraham" panose="00000500000000000000" pitchFamily="50" charset="-79"/>
                        </a:rPr>
                        <a:t>12:00</a:t>
                      </a:r>
                    </a:p>
                    <a:p>
                      <a:pPr algn="ctr" rtl="1"/>
                      <a:r>
                        <a:rPr lang="he-IL" sz="1600" b="1" kern="1200" dirty="0">
                          <a:solidFill>
                            <a:schemeClr val="tx1"/>
                          </a:solidFill>
                          <a:latin typeface="Abraham" panose="00000500000000000000" pitchFamily="50" charset="-79"/>
                          <a:ea typeface="+mn-ea"/>
                          <a:cs typeface="Abraham" panose="00000500000000000000" pitchFamily="50" charset="-79"/>
                        </a:rPr>
                        <a:t>האתגר היומי!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kern="1200" dirty="0">
                          <a:solidFill>
                            <a:schemeClr val="tx1"/>
                          </a:solidFill>
                          <a:latin typeface="Abraham" panose="00000500000000000000" pitchFamily="50" charset="-79"/>
                          <a:ea typeface="+mn-ea"/>
                          <a:cs typeface="Abraham" panose="00000500000000000000" pitchFamily="50" charset="-79"/>
                        </a:rPr>
                        <a:t>12:00</a:t>
                      </a:r>
                    </a:p>
                    <a:p>
                      <a:pPr algn="ctr" rtl="1"/>
                      <a:r>
                        <a:rPr lang="he-IL" sz="1600" b="1" kern="1200" dirty="0">
                          <a:solidFill>
                            <a:schemeClr val="tx1"/>
                          </a:solidFill>
                          <a:latin typeface="Abraham" panose="00000500000000000000" pitchFamily="50" charset="-79"/>
                          <a:ea typeface="+mn-ea"/>
                          <a:cs typeface="Abraham" panose="00000500000000000000" pitchFamily="50" charset="-79"/>
                        </a:rPr>
                        <a:t>האתגר היומי!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kern="1200" dirty="0">
                          <a:solidFill>
                            <a:schemeClr val="tx1"/>
                          </a:solidFill>
                          <a:latin typeface="Abraham" panose="00000500000000000000" pitchFamily="50" charset="-79"/>
                          <a:ea typeface="+mn-ea"/>
                          <a:cs typeface="Abraham" panose="00000500000000000000" pitchFamily="50" charset="-79"/>
                        </a:rPr>
                        <a:t>12:00</a:t>
                      </a:r>
                    </a:p>
                    <a:p>
                      <a:pPr algn="ctr" rtl="1"/>
                      <a:r>
                        <a:rPr lang="he-IL" sz="1600" b="1" kern="1200" dirty="0">
                          <a:solidFill>
                            <a:schemeClr val="tx1"/>
                          </a:solidFill>
                          <a:latin typeface="Abraham" panose="00000500000000000000" pitchFamily="50" charset="-79"/>
                          <a:ea typeface="+mn-ea"/>
                          <a:cs typeface="Abraham" panose="00000500000000000000" pitchFamily="50" charset="-79"/>
                        </a:rPr>
                        <a:t>האתגר היומי!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>
                          <a:latin typeface="Abraham" panose="00000500000000000000" pitchFamily="50" charset="-79"/>
                          <a:cs typeface="Abraham" panose="00000500000000000000" pitchFamily="50" charset="-79"/>
                        </a:rPr>
                        <a:t>12:00</a:t>
                      </a:r>
                    </a:p>
                    <a:p>
                      <a:pPr algn="ctr" rtl="1"/>
                      <a:r>
                        <a:rPr lang="he-IL" sz="1600" b="1" dirty="0">
                          <a:latin typeface="Abraham" panose="00000500000000000000" pitchFamily="50" charset="-79"/>
                          <a:cs typeface="Abraham" panose="00000500000000000000" pitchFamily="50" charset="-79"/>
                        </a:rPr>
                        <a:t>פעילות קבוצתית</a:t>
                      </a:r>
                    </a:p>
                    <a:p>
                      <a:pPr algn="ctr" rtl="1"/>
                      <a:r>
                        <a:rPr lang="he-IL" sz="1600" b="1" dirty="0">
                          <a:latin typeface="Abraham" panose="00000500000000000000" pitchFamily="50" charset="-79"/>
                          <a:cs typeface="Abraham" panose="00000500000000000000" pitchFamily="50" charset="-79"/>
                        </a:rPr>
                        <a:t>ב-</a:t>
                      </a:r>
                      <a:r>
                        <a:rPr lang="en-US" sz="1600" b="1" dirty="0">
                          <a:latin typeface="Abraham" panose="00000500000000000000" pitchFamily="50" charset="-79"/>
                          <a:cs typeface="Abraham" panose="00000500000000000000" pitchFamily="50" charset="-79"/>
                        </a:rPr>
                        <a:t>whatsapp</a:t>
                      </a:r>
                    </a:p>
                    <a:p>
                      <a:pPr algn="ctr" rtl="1"/>
                      <a:r>
                        <a:rPr lang="he-IL" sz="1600" b="1" dirty="0">
                          <a:latin typeface="Abraham" panose="00000500000000000000" pitchFamily="50" charset="-79"/>
                          <a:cs typeface="Abraham" panose="00000500000000000000" pitchFamily="50" charset="-79"/>
                        </a:rPr>
                        <a:t>גו"צ</a:t>
                      </a:r>
                      <a:endParaRPr lang="en-US" sz="1600" b="1" dirty="0">
                        <a:latin typeface="Abraham" panose="00000500000000000000" pitchFamily="50" charset="-79"/>
                        <a:cs typeface="Abraham" panose="00000500000000000000" pitchFamily="50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Abraham" panose="00000500000000000000" pitchFamily="50" charset="-79"/>
                        <a:cs typeface="Abraham" panose="00000500000000000000" pitchFamily="50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7184210"/>
                  </a:ext>
                </a:extLst>
              </a:tr>
              <a:tr h="831228">
                <a:tc gridSpan="5"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latin typeface="Abraham" panose="00000500000000000000" pitchFamily="50" charset="-79"/>
                          <a:cs typeface="Abraham" panose="00000500000000000000" pitchFamily="50" charset="-79"/>
                        </a:rPr>
                        <a:t>כל יום ב-15:00</a:t>
                      </a:r>
                    </a:p>
                    <a:p>
                      <a:pPr algn="ctr" rtl="1"/>
                      <a:r>
                        <a:rPr lang="he-IL" sz="2400" b="1" dirty="0">
                          <a:latin typeface="Abraham" panose="00000500000000000000" pitchFamily="50" charset="-79"/>
                          <a:cs typeface="Abraham" panose="00000500000000000000" pitchFamily="50" charset="-79"/>
                        </a:rPr>
                        <a:t>אזור מארח</a:t>
                      </a:r>
                    </a:p>
                    <a:p>
                      <a:pPr algn="ctr" rtl="1"/>
                      <a:r>
                        <a:rPr lang="he-IL" sz="1800" b="1" dirty="0">
                          <a:latin typeface="Abraham" panose="00000500000000000000" pitchFamily="50" charset="-79"/>
                          <a:cs typeface="Abraham" panose="00000500000000000000" pitchFamily="50" charset="-79"/>
                        </a:rPr>
                        <a:t>ב-</a:t>
                      </a:r>
                      <a:r>
                        <a:rPr lang="en-US" sz="1800" b="1" dirty="0">
                          <a:latin typeface="Abraham" panose="00000500000000000000" pitchFamily="50" charset="-79"/>
                          <a:cs typeface="Abraham" panose="00000500000000000000" pitchFamily="50" charset="-79"/>
                        </a:rPr>
                        <a:t>YouTube</a:t>
                      </a:r>
                      <a:r>
                        <a:rPr lang="he-IL" sz="1800" b="1" dirty="0">
                          <a:latin typeface="Abraham" panose="00000500000000000000" pitchFamily="50" charset="-79"/>
                          <a:cs typeface="Abraham" panose="00000500000000000000" pitchFamily="50" charset="-79"/>
                        </a:rPr>
                        <a:t> של השומר הצעיר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 sz="1800" b="1" kern="1200" dirty="0">
                        <a:solidFill>
                          <a:schemeClr val="tx1"/>
                        </a:solidFill>
                        <a:latin typeface="Abraham" panose="00000500000000000000" pitchFamily="50" charset="-79"/>
                        <a:ea typeface="+mn-ea"/>
                        <a:cs typeface="Abraham" panose="00000500000000000000" pitchFamily="50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>
                        <a:latin typeface="Abraham" panose="00000500000000000000" pitchFamily="50" charset="-79"/>
                        <a:cs typeface="Abraham" panose="00000500000000000000" pitchFamily="50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>
                        <a:latin typeface="Abraham" panose="00000500000000000000" pitchFamily="50" charset="-79"/>
                        <a:cs typeface="Abraham" panose="00000500000000000000" pitchFamily="50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>
                        <a:latin typeface="Abraham" panose="00000500000000000000" pitchFamily="50" charset="-79"/>
                        <a:cs typeface="Abraham" panose="00000500000000000000" pitchFamily="50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>
                          <a:latin typeface="Abraham" panose="00000500000000000000" pitchFamily="50" charset="-79"/>
                          <a:cs typeface="Abraham" panose="00000500000000000000" pitchFamily="50" charset="-79"/>
                        </a:rPr>
                        <a:t>14:00</a:t>
                      </a:r>
                    </a:p>
                    <a:p>
                      <a:pPr algn="ctr" rtl="1"/>
                      <a:r>
                        <a:rPr lang="he-IL" sz="1600" b="1" dirty="0">
                          <a:latin typeface="Abraham" panose="00000500000000000000" pitchFamily="50" charset="-79"/>
                          <a:cs typeface="Abraham" panose="00000500000000000000" pitchFamily="50" charset="-79"/>
                        </a:rPr>
                        <a:t>קבלת שבת </a:t>
                      </a:r>
                    </a:p>
                    <a:p>
                      <a:pPr algn="ctr" rtl="1"/>
                      <a:r>
                        <a:rPr lang="en-US" sz="1600" b="1" dirty="0">
                          <a:latin typeface="Abraham" panose="00000500000000000000" pitchFamily="50" charset="-79"/>
                          <a:cs typeface="Abraham" panose="00000500000000000000" pitchFamily="50" charset="-79"/>
                        </a:rPr>
                        <a:t>Live</a:t>
                      </a:r>
                      <a:r>
                        <a:rPr lang="he-IL" sz="1600" b="1" dirty="0">
                          <a:latin typeface="Abraham" panose="00000500000000000000" pitchFamily="50" charset="-79"/>
                          <a:cs typeface="Abraham" panose="00000500000000000000" pitchFamily="50" charset="-79"/>
                        </a:rPr>
                        <a:t> באינסטגרם של הקן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Abraham" panose="00000500000000000000" pitchFamily="50" charset="-79"/>
                        <a:cs typeface="Abraham" panose="00000500000000000000" pitchFamily="50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7069334"/>
                  </a:ext>
                </a:extLst>
              </a:tr>
              <a:tr h="1110039">
                <a:tc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Abraham" panose="00000500000000000000" pitchFamily="50" charset="-79"/>
                        <a:cs typeface="Abraham" panose="00000500000000000000" pitchFamily="50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>
                          <a:latin typeface="Abraham" panose="00000500000000000000" pitchFamily="50" charset="-79"/>
                          <a:cs typeface="Abraham" panose="00000500000000000000" pitchFamily="50" charset="-79"/>
                        </a:rPr>
                        <a:t>16:30</a:t>
                      </a:r>
                    </a:p>
                    <a:p>
                      <a:pPr algn="ctr" rtl="1"/>
                      <a:r>
                        <a:rPr lang="he-IL" sz="1600" b="1" dirty="0">
                          <a:latin typeface="Abraham" panose="00000500000000000000" pitchFamily="50" charset="-79"/>
                          <a:cs typeface="Abraham" panose="00000500000000000000" pitchFamily="50" charset="-79"/>
                        </a:rPr>
                        <a:t>פעילות קבוצתית ז'-ט'</a:t>
                      </a:r>
                    </a:p>
                    <a:p>
                      <a:pPr algn="ctr" rtl="1"/>
                      <a:r>
                        <a:rPr lang="he-IL" sz="1600" b="1" dirty="0">
                          <a:latin typeface="Abraham" panose="00000500000000000000" pitchFamily="50" charset="-79"/>
                          <a:cs typeface="Abraham" panose="00000500000000000000" pitchFamily="50" charset="-79"/>
                        </a:rPr>
                        <a:t>ב-</a:t>
                      </a:r>
                      <a:r>
                        <a:rPr lang="en-US" sz="1600" b="1" dirty="0">
                          <a:latin typeface="Abraham" panose="00000500000000000000" pitchFamily="50" charset="-79"/>
                          <a:cs typeface="Abraham" panose="00000500000000000000" pitchFamily="50" charset="-79"/>
                        </a:rPr>
                        <a:t>whatsapp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>
                          <a:latin typeface="Abraham" panose="00000500000000000000" pitchFamily="50" charset="-79"/>
                          <a:cs typeface="Abraham" panose="00000500000000000000" pitchFamily="50" charset="-79"/>
                        </a:rPr>
                        <a:t>16:30</a:t>
                      </a:r>
                    </a:p>
                    <a:p>
                      <a:pPr algn="ctr" rtl="1"/>
                      <a:r>
                        <a:rPr lang="he-IL" sz="1600" b="1" dirty="0">
                          <a:latin typeface="Abraham" panose="00000500000000000000" pitchFamily="50" charset="-79"/>
                          <a:cs typeface="Abraham" panose="00000500000000000000" pitchFamily="50" charset="-79"/>
                        </a:rPr>
                        <a:t>פעילות קבוצתית לגו"צ</a:t>
                      </a:r>
                    </a:p>
                    <a:p>
                      <a:pPr algn="ctr" rtl="1"/>
                      <a:r>
                        <a:rPr lang="he-IL" sz="1600" b="1" dirty="0">
                          <a:latin typeface="Abraham" panose="00000500000000000000" pitchFamily="50" charset="-79"/>
                          <a:cs typeface="Abraham" panose="00000500000000000000" pitchFamily="50" charset="-79"/>
                        </a:rPr>
                        <a:t>ב-</a:t>
                      </a:r>
                      <a:r>
                        <a:rPr lang="en-US" sz="1600" b="1" dirty="0">
                          <a:latin typeface="Abraham" panose="00000500000000000000" pitchFamily="50" charset="-79"/>
                          <a:cs typeface="Abraham" panose="00000500000000000000" pitchFamily="50" charset="-79"/>
                        </a:rPr>
                        <a:t>whatsapp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>
                          <a:latin typeface="Abraham" panose="00000500000000000000" pitchFamily="50" charset="-79"/>
                          <a:cs typeface="Abraham" panose="00000500000000000000" pitchFamily="50" charset="-79"/>
                        </a:rPr>
                        <a:t>16:30</a:t>
                      </a:r>
                    </a:p>
                    <a:p>
                      <a:pPr algn="ctr" rtl="1"/>
                      <a:r>
                        <a:rPr lang="he-IL" sz="1600" b="1" dirty="0">
                          <a:latin typeface="Abraham" panose="00000500000000000000" pitchFamily="50" charset="-79"/>
                          <a:cs typeface="Abraham" panose="00000500000000000000" pitchFamily="50" charset="-79"/>
                        </a:rPr>
                        <a:t>פעילות קבוצתית ז'-ט' </a:t>
                      </a:r>
                    </a:p>
                    <a:p>
                      <a:pPr algn="ctr" rtl="1"/>
                      <a:r>
                        <a:rPr lang="he-IL" sz="1600" b="1" dirty="0">
                          <a:latin typeface="Abraham" panose="00000500000000000000" pitchFamily="50" charset="-79"/>
                          <a:cs typeface="Abraham" panose="00000500000000000000" pitchFamily="50" charset="-79"/>
                        </a:rPr>
                        <a:t>ב-</a:t>
                      </a:r>
                      <a:r>
                        <a:rPr lang="en-US" sz="1600" b="1" dirty="0">
                          <a:latin typeface="Abraham" panose="00000500000000000000" pitchFamily="50" charset="-79"/>
                          <a:cs typeface="Abraham" panose="00000500000000000000" pitchFamily="50" charset="-79"/>
                        </a:rPr>
                        <a:t>whatsapp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Abraham" panose="00000500000000000000" pitchFamily="50" charset="-79"/>
                        <a:cs typeface="Abraham" panose="00000500000000000000" pitchFamily="50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b="1" dirty="0">
                        <a:latin typeface="Abraham" panose="00000500000000000000" pitchFamily="50" charset="-79"/>
                        <a:cs typeface="Abraham" panose="00000500000000000000" pitchFamily="50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Abraham" panose="00000500000000000000" pitchFamily="50" charset="-79"/>
                        <a:cs typeface="Abraham" panose="00000500000000000000" pitchFamily="50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9260111"/>
                  </a:ext>
                </a:extLst>
              </a:tr>
              <a:tr h="1020726">
                <a:tc>
                  <a:txBody>
                    <a:bodyPr/>
                    <a:lstStyle/>
                    <a:p>
                      <a:pPr algn="ctr" rtl="1"/>
                      <a:endParaRPr lang="he-IL" sz="1600">
                        <a:latin typeface="Abraham" panose="00000500000000000000" pitchFamily="50" charset="-79"/>
                        <a:cs typeface="Abraham" panose="00000500000000000000" pitchFamily="50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kern="1200" dirty="0">
                          <a:solidFill>
                            <a:schemeClr val="tx1"/>
                          </a:solidFill>
                          <a:latin typeface="Abraham" panose="00000500000000000000" pitchFamily="50" charset="-79"/>
                          <a:ea typeface="+mn-ea"/>
                          <a:cs typeface="Abraham" panose="00000500000000000000" pitchFamily="50" charset="-79"/>
                        </a:rPr>
                        <a:t>18:00</a:t>
                      </a:r>
                    </a:p>
                    <a:p>
                      <a:pPr algn="ctr" rtl="1"/>
                      <a:r>
                        <a:rPr lang="he-IL" sz="1600" b="1" kern="1200" dirty="0">
                          <a:solidFill>
                            <a:schemeClr val="tx1"/>
                          </a:solidFill>
                          <a:latin typeface="Abraham" panose="00000500000000000000" pitchFamily="50" charset="-79"/>
                          <a:ea typeface="+mn-ea"/>
                          <a:cs typeface="Abraham" panose="00000500000000000000" pitchFamily="50" charset="-79"/>
                        </a:rPr>
                        <a:t>פורום מד"צים צבר</a:t>
                      </a:r>
                    </a:p>
                    <a:p>
                      <a:pPr algn="ctr" rtl="1"/>
                      <a:r>
                        <a:rPr lang="he-IL" sz="1600" b="1" kern="1200" dirty="0">
                          <a:solidFill>
                            <a:schemeClr val="tx1"/>
                          </a:solidFill>
                          <a:latin typeface="Abraham" panose="00000500000000000000" pitchFamily="50" charset="-79"/>
                          <a:ea typeface="+mn-ea"/>
                          <a:cs typeface="Abraham" panose="00000500000000000000" pitchFamily="50" charset="-79"/>
                        </a:rPr>
                        <a:t>ב-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braham" panose="00000500000000000000" pitchFamily="50" charset="-79"/>
                          <a:ea typeface="+mn-ea"/>
                          <a:cs typeface="Abraham" panose="00000500000000000000" pitchFamily="50" charset="-79"/>
                        </a:rPr>
                        <a:t>zoom</a:t>
                      </a:r>
                      <a:endParaRPr lang="he-IL" sz="1600" b="1" kern="1200" dirty="0">
                        <a:solidFill>
                          <a:schemeClr val="tx1"/>
                        </a:solidFill>
                        <a:latin typeface="Abraham" panose="00000500000000000000" pitchFamily="50" charset="-79"/>
                        <a:ea typeface="+mn-ea"/>
                        <a:cs typeface="Abraham" panose="00000500000000000000" pitchFamily="50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kern="1200" dirty="0">
                          <a:solidFill>
                            <a:schemeClr val="tx1"/>
                          </a:solidFill>
                          <a:latin typeface="Abraham" panose="00000500000000000000" pitchFamily="50" charset="-79"/>
                          <a:ea typeface="+mn-ea"/>
                          <a:cs typeface="Abraham" panose="00000500000000000000" pitchFamily="50" charset="-79"/>
                        </a:rPr>
                        <a:t>18:00</a:t>
                      </a:r>
                    </a:p>
                    <a:p>
                      <a:pPr algn="ctr" rtl="1"/>
                      <a:r>
                        <a:rPr lang="he-IL" sz="1600" b="1" kern="1200" dirty="0">
                          <a:solidFill>
                            <a:schemeClr val="tx1"/>
                          </a:solidFill>
                          <a:latin typeface="Abraham" panose="00000500000000000000" pitchFamily="50" charset="-79"/>
                          <a:ea typeface="+mn-ea"/>
                          <a:cs typeface="Abraham" panose="00000500000000000000" pitchFamily="50" charset="-79"/>
                        </a:rPr>
                        <a:t>פורום מד"צים גו"צ</a:t>
                      </a:r>
                    </a:p>
                    <a:p>
                      <a:pPr algn="ctr" rtl="1"/>
                      <a:r>
                        <a:rPr lang="he-IL" sz="1600" b="1" kern="1200" dirty="0">
                          <a:solidFill>
                            <a:schemeClr val="tx1"/>
                          </a:solidFill>
                          <a:latin typeface="Abraham" panose="00000500000000000000" pitchFamily="50" charset="-79"/>
                          <a:ea typeface="+mn-ea"/>
                          <a:cs typeface="Abraham" panose="00000500000000000000" pitchFamily="50" charset="-79"/>
                        </a:rPr>
                        <a:t>ב-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braham" panose="00000500000000000000" pitchFamily="50" charset="-79"/>
                          <a:ea typeface="+mn-ea"/>
                          <a:cs typeface="Abraham" panose="00000500000000000000" pitchFamily="50" charset="-79"/>
                        </a:rPr>
                        <a:t>zoom</a:t>
                      </a:r>
                      <a:endParaRPr lang="he-IL" sz="1600" b="1" kern="1200" dirty="0">
                        <a:solidFill>
                          <a:schemeClr val="tx1"/>
                        </a:solidFill>
                        <a:latin typeface="Abraham" panose="00000500000000000000" pitchFamily="50" charset="-79"/>
                        <a:ea typeface="+mn-ea"/>
                        <a:cs typeface="Abraham" panose="00000500000000000000" pitchFamily="50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kern="1200" dirty="0">
                          <a:solidFill>
                            <a:schemeClr val="tx1"/>
                          </a:solidFill>
                          <a:latin typeface="Abraham" panose="00000500000000000000" pitchFamily="50" charset="-79"/>
                          <a:ea typeface="+mn-ea"/>
                          <a:cs typeface="Abraham" panose="00000500000000000000" pitchFamily="50" charset="-79"/>
                        </a:rPr>
                        <a:t>18:00</a:t>
                      </a:r>
                    </a:p>
                    <a:p>
                      <a:pPr algn="ctr" rtl="1"/>
                      <a:r>
                        <a:rPr lang="he-IL" sz="1600" b="1" kern="1200" dirty="0">
                          <a:solidFill>
                            <a:schemeClr val="tx1"/>
                          </a:solidFill>
                          <a:latin typeface="Abraham" panose="00000500000000000000" pitchFamily="50" charset="-79"/>
                          <a:ea typeface="+mn-ea"/>
                          <a:cs typeface="Abraham" panose="00000500000000000000" pitchFamily="50" charset="-79"/>
                        </a:rPr>
                        <a:t>פעולות גו"ב</a:t>
                      </a:r>
                    </a:p>
                    <a:p>
                      <a:pPr algn="ctr" rtl="1"/>
                      <a:r>
                        <a:rPr lang="he-IL" sz="1600" b="1" kern="1200" dirty="0">
                          <a:solidFill>
                            <a:schemeClr val="tx1"/>
                          </a:solidFill>
                          <a:latin typeface="Abraham" panose="00000500000000000000" pitchFamily="50" charset="-79"/>
                          <a:ea typeface="+mn-ea"/>
                          <a:cs typeface="Abraham" panose="00000500000000000000" pitchFamily="50" charset="-79"/>
                        </a:rPr>
                        <a:t>ב-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braham" panose="00000500000000000000" pitchFamily="50" charset="-79"/>
                          <a:ea typeface="+mn-ea"/>
                          <a:cs typeface="Abraham" panose="00000500000000000000" pitchFamily="50" charset="-79"/>
                        </a:rPr>
                        <a:t>zoom</a:t>
                      </a:r>
                      <a:endParaRPr lang="he-IL" sz="1600" b="1" kern="1200" dirty="0">
                        <a:solidFill>
                          <a:schemeClr val="tx1"/>
                        </a:solidFill>
                        <a:latin typeface="Abraham" panose="00000500000000000000" pitchFamily="50" charset="-79"/>
                        <a:ea typeface="+mn-ea"/>
                        <a:cs typeface="Abraham" panose="00000500000000000000" pitchFamily="50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Abraham" panose="00000500000000000000" pitchFamily="50" charset="-79"/>
                        <a:cs typeface="Abraham" panose="00000500000000000000" pitchFamily="50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Abraham" panose="00000500000000000000" pitchFamily="50" charset="-79"/>
                        <a:cs typeface="Abraham" panose="00000500000000000000" pitchFamily="50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Abraham" panose="00000500000000000000" pitchFamily="50" charset="-79"/>
                        <a:cs typeface="Abraham" panose="00000500000000000000" pitchFamily="50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2231050"/>
                  </a:ext>
                </a:extLst>
              </a:tr>
            </a:tbl>
          </a:graphicData>
        </a:graphic>
      </p:graphicFrame>
      <p:sp>
        <p:nvSpPr>
          <p:cNvPr id="8" name="מלבן 7">
            <a:extLst>
              <a:ext uri="{FF2B5EF4-FFF2-40B4-BE49-F238E27FC236}">
                <a16:creationId xmlns:a16="http://schemas.microsoft.com/office/drawing/2014/main" id="{2B459C38-1E48-4768-93D6-F175ABB02F9C}"/>
              </a:ext>
            </a:extLst>
          </p:cNvPr>
          <p:cNvSpPr/>
          <p:nvPr/>
        </p:nvSpPr>
        <p:spPr>
          <a:xfrm>
            <a:off x="1102834" y="325209"/>
            <a:ext cx="822704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6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88900" dir="2700000" algn="tl" rotWithShape="0">
                    <a:schemeClr val="accent1">
                      <a:lumMod val="75000"/>
                    </a:schemeClr>
                  </a:outerShdw>
                </a:effectLst>
                <a:latin typeface="Abraham Black" panose="00000A00000000000000" pitchFamily="50" charset="-79"/>
                <a:cs typeface="Abraham Black" panose="00000A00000000000000" pitchFamily="50" charset="-79"/>
              </a:rPr>
              <a:t>שומרים מהבית בקן יבנה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7B1F0096-4C27-4331-8484-75FE04ADB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34" y="111304"/>
            <a:ext cx="975288" cy="1031019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729F00FD-C115-417A-B1C2-806616E8A5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79" y="2691385"/>
            <a:ext cx="1067043" cy="965420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90AFCCDD-0A3E-46E6-A1CA-5179CEEEC9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730">
            <a:off x="8913460" y="3252574"/>
            <a:ext cx="647848" cy="1219478"/>
          </a:xfrm>
          <a:prstGeom prst="rect">
            <a:avLst/>
          </a:prstGeom>
        </p:spPr>
      </p:pic>
      <p:pic>
        <p:nvPicPr>
          <p:cNvPr id="16" name="תמונה 15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D06DB13B-9A08-4809-A92B-141B903E2D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8" y="4088359"/>
            <a:ext cx="1587862" cy="1321101"/>
          </a:xfrm>
          <a:prstGeom prst="rect">
            <a:avLst/>
          </a:prstGeom>
        </p:spPr>
      </p:pic>
      <p:sp>
        <p:nvSpPr>
          <p:cNvPr id="18" name="מלבן 17">
            <a:extLst>
              <a:ext uri="{FF2B5EF4-FFF2-40B4-BE49-F238E27FC236}">
                <a16:creationId xmlns:a16="http://schemas.microsoft.com/office/drawing/2014/main" id="{84405ED3-5E93-4446-ACCD-EEB9A8E9FEFE}"/>
              </a:ext>
            </a:extLst>
          </p:cNvPr>
          <p:cNvSpPr/>
          <p:nvPr/>
        </p:nvSpPr>
        <p:spPr>
          <a:xfrm>
            <a:off x="804035" y="6343080"/>
            <a:ext cx="82270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2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braham Black" panose="00000A00000000000000" pitchFamily="50" charset="-79"/>
                <a:cs typeface="Abraham Black" panose="00000A00000000000000" pitchFamily="50" charset="-79"/>
              </a:rPr>
              <a:t>איתכן בכל מצב, נגה המדריכה: 054-2405649</a:t>
            </a:r>
          </a:p>
        </p:txBody>
      </p:sp>
    </p:spTree>
    <p:extLst>
      <p:ext uri="{BB962C8B-B14F-4D97-AF65-F5344CB8AC3E}">
        <p14:creationId xmlns:p14="http://schemas.microsoft.com/office/powerpoint/2010/main" val="76714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85AA369-F1BF-4B2A-A49A-2C210B822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499730"/>
            <a:ext cx="8543925" cy="765544"/>
          </a:xfrm>
        </p:spPr>
        <p:txBody>
          <a:bodyPr/>
          <a:lstStyle/>
          <a:p>
            <a:pPr algn="ctr"/>
            <a:r>
              <a:rPr lang="he-IL" dirty="0">
                <a:latin typeface="Abraham Black" panose="00000A00000000000000" pitchFamily="50" charset="-79"/>
                <a:cs typeface="Abraham Black" panose="00000A00000000000000" pitchFamily="50" charset="-79"/>
              </a:rPr>
              <a:t>איך מכינים לו"ז שבועי?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D080792-6D3F-41FB-9AC8-DB81CD5EC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265274"/>
            <a:ext cx="8543925" cy="4911689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he-IL" dirty="0">
                <a:latin typeface="Abraham" panose="00000500000000000000" pitchFamily="50" charset="-79"/>
                <a:cs typeface="Abraham" panose="00000500000000000000" pitchFamily="50" charset="-79"/>
              </a:rPr>
              <a:t>מתבסס על </a:t>
            </a:r>
            <a:r>
              <a:rPr lang="he-IL" dirty="0" err="1">
                <a:latin typeface="Abraham" panose="00000500000000000000" pitchFamily="50" charset="-79"/>
                <a:cs typeface="Abraham" panose="00000500000000000000" pitchFamily="50" charset="-79"/>
              </a:rPr>
              <a:t>הלו"ז</a:t>
            </a:r>
            <a:r>
              <a:rPr lang="he-IL" dirty="0">
                <a:latin typeface="Abraham" panose="00000500000000000000" pitchFamily="50" charset="-79"/>
                <a:cs typeface="Abraham" panose="00000500000000000000" pitchFamily="50" charset="-79"/>
              </a:rPr>
              <a:t> השגרתי  של הקן</a:t>
            </a:r>
            <a:endParaRPr lang="en-US" dirty="0">
              <a:latin typeface="Abraham" panose="00000500000000000000" pitchFamily="50" charset="-79"/>
              <a:cs typeface="Abraham" panose="00000500000000000000" pitchFamily="50" charset="-79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he-IL" dirty="0">
                <a:latin typeface="Abraham" panose="00000500000000000000" pitchFamily="50" charset="-79"/>
                <a:cs typeface="Abraham" panose="00000500000000000000" pitchFamily="50" charset="-79"/>
              </a:rPr>
              <a:t>להגביר את כמות הפעילויות – להוסיף עוד זמני פעילות קבוצתית ב</a:t>
            </a:r>
            <a:r>
              <a:rPr lang="en-US" dirty="0">
                <a:latin typeface="Abraham" panose="00000500000000000000" pitchFamily="50" charset="-79"/>
                <a:cs typeface="Abraham" panose="00000500000000000000" pitchFamily="50" charset="-79"/>
              </a:rPr>
              <a:t>whatsapp</a:t>
            </a:r>
            <a:r>
              <a:rPr lang="he-IL" dirty="0">
                <a:latin typeface="Abraham" panose="00000500000000000000" pitchFamily="50" charset="-79"/>
                <a:cs typeface="Abraham" panose="00000500000000000000" pitchFamily="50" charset="-79"/>
              </a:rPr>
              <a:t>, פעילות לכל הקן דרך </a:t>
            </a:r>
            <a:r>
              <a:rPr lang="he-IL" dirty="0" err="1">
                <a:latin typeface="Abraham" panose="00000500000000000000" pitchFamily="50" charset="-79"/>
                <a:cs typeface="Abraham" panose="00000500000000000000" pitchFamily="50" charset="-79"/>
              </a:rPr>
              <a:t>האינסטגרם</a:t>
            </a:r>
            <a:r>
              <a:rPr lang="he-IL" dirty="0">
                <a:latin typeface="Abraham" panose="00000500000000000000" pitchFamily="50" charset="-79"/>
                <a:cs typeface="Abraham" panose="00000500000000000000" pitchFamily="50" charset="-79"/>
              </a:rPr>
              <a:t>, קבלת שבת </a:t>
            </a:r>
            <a:r>
              <a:rPr lang="he-IL" dirty="0" err="1">
                <a:latin typeface="Abraham" panose="00000500000000000000" pitchFamily="50" charset="-79"/>
                <a:cs typeface="Abraham" panose="00000500000000000000" pitchFamily="50" charset="-79"/>
              </a:rPr>
              <a:t>וכו</a:t>
            </a:r>
            <a:r>
              <a:rPr lang="he-IL" dirty="0">
                <a:latin typeface="Abraham" panose="00000500000000000000" pitchFamily="50" charset="-79"/>
                <a:cs typeface="Abraham" panose="00000500000000000000" pitchFamily="50" charset="-79"/>
              </a:rPr>
              <a:t>'. </a:t>
            </a:r>
            <a:endParaRPr lang="en-US" dirty="0">
              <a:latin typeface="Abraham" panose="00000500000000000000" pitchFamily="50" charset="-79"/>
              <a:cs typeface="Abraham" panose="00000500000000000000" pitchFamily="50" charset="-79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he-IL" dirty="0">
                <a:latin typeface="Abraham" panose="00000500000000000000" pitchFamily="50" charset="-79"/>
                <a:cs typeface="Abraham" panose="00000500000000000000" pitchFamily="50" charset="-79"/>
              </a:rPr>
              <a:t>להוסיף זמן קבוע כל יום / מספר פעמים בשבוע</a:t>
            </a:r>
            <a:r>
              <a:rPr lang="en-US" dirty="0">
                <a:latin typeface="Abraham" panose="00000500000000000000" pitchFamily="50" charset="-79"/>
                <a:cs typeface="Abraham" panose="00000500000000000000" pitchFamily="50" charset="-79"/>
              </a:rPr>
              <a:t>live </a:t>
            </a:r>
            <a:r>
              <a:rPr lang="he-IL" dirty="0">
                <a:latin typeface="Abraham" panose="00000500000000000000" pitchFamily="50" charset="-79"/>
                <a:cs typeface="Abraham" panose="00000500000000000000" pitchFamily="50" charset="-79"/>
              </a:rPr>
              <a:t> באינסטגרם של הקן</a:t>
            </a:r>
            <a:endParaRPr lang="en-US" dirty="0">
              <a:latin typeface="Abraham" panose="00000500000000000000" pitchFamily="50" charset="-79"/>
              <a:cs typeface="Abraham" panose="00000500000000000000" pitchFamily="50" charset="-79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he-IL" dirty="0">
                <a:latin typeface="Abraham" panose="00000500000000000000" pitchFamily="50" charset="-79"/>
                <a:cs typeface="Abraham" panose="00000500000000000000" pitchFamily="50" charset="-79"/>
              </a:rPr>
              <a:t>להוסיף את "אזור מארח" שיתקיים כל יום </a:t>
            </a:r>
            <a:r>
              <a:rPr lang="he-IL" dirty="0" err="1">
                <a:latin typeface="Abraham" panose="00000500000000000000" pitchFamily="50" charset="-79"/>
                <a:cs typeface="Abraham" panose="00000500000000000000" pitchFamily="50" charset="-79"/>
              </a:rPr>
              <a:t>ביוטיוב</a:t>
            </a:r>
            <a:r>
              <a:rPr lang="he-IL" dirty="0">
                <a:latin typeface="Abraham" panose="00000500000000000000" pitchFamily="50" charset="-79"/>
                <a:cs typeface="Abraham" panose="00000500000000000000" pitchFamily="50" charset="-79"/>
              </a:rPr>
              <a:t> של התנועה</a:t>
            </a:r>
          </a:p>
          <a:p>
            <a:pPr marL="514350" lvl="0" indent="-514350">
              <a:buFont typeface="+mj-lt"/>
              <a:buAutoNum type="arabicPeriod"/>
            </a:pPr>
            <a:r>
              <a:rPr lang="he-IL" dirty="0">
                <a:latin typeface="Abraham" panose="00000500000000000000" pitchFamily="50" charset="-79"/>
                <a:cs typeface="Abraham" panose="00000500000000000000" pitchFamily="50" charset="-79"/>
              </a:rPr>
              <a:t>מעצבים יפה עם סלוגן מגניב, סמל, רקע, תמונות של הקן ואייקונים</a:t>
            </a:r>
          </a:p>
          <a:p>
            <a:pPr marL="0" lvl="0" indent="0">
              <a:buNone/>
            </a:pPr>
            <a:endParaRPr lang="en-US" dirty="0">
              <a:latin typeface="Abraham" panose="00000500000000000000" pitchFamily="50" charset="-79"/>
              <a:cs typeface="Abraham" panose="00000500000000000000" pitchFamily="50" charset="-79"/>
            </a:endParaRPr>
          </a:p>
          <a:p>
            <a:pPr marL="0" indent="0">
              <a:buNone/>
            </a:pPr>
            <a:r>
              <a:rPr lang="he-IL" i="1" dirty="0">
                <a:latin typeface="Abraham" panose="00000500000000000000" pitchFamily="50" charset="-79"/>
                <a:cs typeface="Abraham" panose="00000500000000000000" pitchFamily="50" charset="-79"/>
              </a:rPr>
              <a:t>מומלץ שלשכבות </a:t>
            </a:r>
            <a:r>
              <a:rPr lang="he-IL" i="1" dirty="0" err="1">
                <a:latin typeface="Abraham" panose="00000500000000000000" pitchFamily="50" charset="-79"/>
                <a:cs typeface="Abraham" panose="00000500000000000000" pitchFamily="50" charset="-79"/>
              </a:rPr>
              <a:t>הגו"צ</a:t>
            </a:r>
            <a:r>
              <a:rPr lang="he-IL" i="1" dirty="0">
                <a:latin typeface="Abraham" panose="00000500000000000000" pitchFamily="50" charset="-79"/>
                <a:cs typeface="Abraham" panose="00000500000000000000" pitchFamily="50" charset="-79"/>
              </a:rPr>
              <a:t> והצבר תהיה כל יום פעילות, ולשכבות </a:t>
            </a:r>
            <a:r>
              <a:rPr lang="he-IL" i="1" dirty="0" err="1">
                <a:latin typeface="Abraham" panose="00000500000000000000" pitchFamily="50" charset="-79"/>
                <a:cs typeface="Abraham" panose="00000500000000000000" pitchFamily="50" charset="-79"/>
              </a:rPr>
              <a:t>הגו"ב</a:t>
            </a:r>
            <a:r>
              <a:rPr lang="he-IL" i="1" dirty="0">
                <a:latin typeface="Abraham" panose="00000500000000000000" pitchFamily="50" charset="-79"/>
                <a:cs typeface="Abraham" panose="00000500000000000000" pitchFamily="50" charset="-79"/>
              </a:rPr>
              <a:t> לפחות כל יומיים. פעילות יכולה להיות פעילות קבוצתית של חצי שעה ב</a:t>
            </a:r>
            <a:r>
              <a:rPr lang="en-US" i="1" dirty="0">
                <a:latin typeface="Abraham" panose="00000500000000000000" pitchFamily="50" charset="-79"/>
                <a:cs typeface="Abraham" panose="00000500000000000000" pitchFamily="50" charset="-79"/>
              </a:rPr>
              <a:t>whatsapp</a:t>
            </a:r>
            <a:r>
              <a:rPr lang="he-IL" i="1" dirty="0">
                <a:latin typeface="Abraham" panose="00000500000000000000" pitchFamily="50" charset="-79"/>
                <a:cs typeface="Abraham" panose="00000500000000000000" pitchFamily="50" charset="-79"/>
              </a:rPr>
              <a:t> (תחליף לפעולה) או משהו קצר כמו לצפות ב</a:t>
            </a:r>
            <a:r>
              <a:rPr lang="en-US" i="1" dirty="0">
                <a:latin typeface="Abraham" panose="00000500000000000000" pitchFamily="50" charset="-79"/>
                <a:cs typeface="Abraham" panose="00000500000000000000" pitchFamily="50" charset="-79"/>
              </a:rPr>
              <a:t>Live</a:t>
            </a:r>
            <a:r>
              <a:rPr lang="he-IL" i="1" dirty="0">
                <a:latin typeface="Abraham" panose="00000500000000000000" pitchFamily="50" charset="-79"/>
                <a:cs typeface="Abraham" panose="00000500000000000000" pitchFamily="50" charset="-79"/>
              </a:rPr>
              <a:t>, לשלוח לחניכים סרטון מהמדריך עם משימה או משחק מקוון.</a:t>
            </a:r>
            <a:endParaRPr lang="en-US" i="1" dirty="0">
              <a:latin typeface="Abraham" panose="00000500000000000000" pitchFamily="50" charset="-79"/>
              <a:cs typeface="Abraham" panose="00000500000000000000" pitchFamily="50" charset="-79"/>
            </a:endParaRPr>
          </a:p>
          <a:p>
            <a:endParaRPr lang="he-IL" dirty="0">
              <a:latin typeface="Abraham" panose="00000500000000000000" pitchFamily="50" charset="-79"/>
              <a:cs typeface="Abraham" panose="00000500000000000000" pitchFamily="50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72382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85AA369-F1BF-4B2A-A49A-2C210B822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499730"/>
            <a:ext cx="8543925" cy="765544"/>
          </a:xfrm>
        </p:spPr>
        <p:txBody>
          <a:bodyPr/>
          <a:lstStyle/>
          <a:p>
            <a:r>
              <a:rPr lang="he-IL" b="1" dirty="0">
                <a:latin typeface="Abraham" panose="00000500000000000000" pitchFamily="50" charset="-79"/>
                <a:cs typeface="Abraham" panose="00000500000000000000" pitchFamily="50" charset="-79"/>
              </a:rPr>
              <a:t>איך הופכים את מה שבמצגת לתמונה?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D080792-6D3F-41FB-9AC8-DB81CD5EC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265274"/>
            <a:ext cx="8543925" cy="49116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e-IL" dirty="0">
              <a:latin typeface="Abraham" panose="00000500000000000000" pitchFamily="50" charset="-79"/>
              <a:cs typeface="Abraham" panose="00000500000000000000" pitchFamily="50" charset="-79"/>
            </a:endParaRPr>
          </a:p>
          <a:p>
            <a:pPr marL="514350" indent="-514350">
              <a:buAutoNum type="arabicPeriod"/>
            </a:pPr>
            <a:r>
              <a:rPr lang="he-IL" dirty="0">
                <a:latin typeface="Abraham" panose="00000500000000000000" pitchFamily="50" charset="-79"/>
                <a:cs typeface="Abraham" panose="00000500000000000000" pitchFamily="50" charset="-79"/>
              </a:rPr>
              <a:t>לוחצים על השקופית שאתם רוצים להפוך לתמונה</a:t>
            </a:r>
          </a:p>
          <a:p>
            <a:pPr marL="514350" indent="-514350">
              <a:buAutoNum type="arabicPeriod"/>
            </a:pPr>
            <a:r>
              <a:rPr lang="he-IL" dirty="0">
                <a:latin typeface="Abraham" panose="00000500000000000000" pitchFamily="50" charset="-79"/>
                <a:cs typeface="Abraham" panose="00000500000000000000" pitchFamily="50" charset="-79"/>
              </a:rPr>
              <a:t>לוחצים של "שמור בשם"</a:t>
            </a:r>
          </a:p>
          <a:p>
            <a:pPr marL="514350" indent="-514350">
              <a:buAutoNum type="arabicPeriod"/>
            </a:pPr>
            <a:r>
              <a:rPr lang="he-IL" dirty="0">
                <a:latin typeface="Abraham" panose="00000500000000000000" pitchFamily="50" charset="-79"/>
                <a:cs typeface="Abraham" panose="00000500000000000000" pitchFamily="50" charset="-79"/>
              </a:rPr>
              <a:t>בוחרים תיקיה לשמירה</a:t>
            </a:r>
          </a:p>
          <a:p>
            <a:pPr marL="514350" indent="-514350">
              <a:buAutoNum type="arabicPeriod"/>
            </a:pPr>
            <a:r>
              <a:rPr lang="he-IL" dirty="0">
                <a:latin typeface="Abraham" panose="00000500000000000000" pitchFamily="50" charset="-79"/>
                <a:cs typeface="Abraham" panose="00000500000000000000" pitchFamily="50" charset="-79"/>
              </a:rPr>
              <a:t>בוחרים בסוג קובץ של תמונה כמו </a:t>
            </a:r>
            <a:r>
              <a:rPr lang="en-US" dirty="0">
                <a:latin typeface="Abraham" panose="00000500000000000000" pitchFamily="50" charset="-79"/>
                <a:cs typeface="Abraham" panose="00000500000000000000" pitchFamily="50" charset="-79"/>
              </a:rPr>
              <a:t>JPG</a:t>
            </a:r>
            <a:r>
              <a:rPr lang="he-IL" dirty="0">
                <a:latin typeface="Abraham" panose="00000500000000000000" pitchFamily="50" charset="-79"/>
                <a:cs typeface="Abraham" panose="00000500000000000000" pitchFamily="50" charset="-79"/>
              </a:rPr>
              <a:t> / </a:t>
            </a:r>
            <a:r>
              <a:rPr lang="en-US" dirty="0">
                <a:latin typeface="Abraham" panose="00000500000000000000" pitchFamily="50" charset="-79"/>
                <a:cs typeface="Abraham" panose="00000500000000000000" pitchFamily="50" charset="-79"/>
              </a:rPr>
              <a:t>PNG</a:t>
            </a:r>
            <a:r>
              <a:rPr lang="he-IL" dirty="0">
                <a:latin typeface="Abraham" panose="00000500000000000000" pitchFamily="50" charset="-79"/>
                <a:cs typeface="Abraham" panose="00000500000000000000" pitchFamily="50" charset="-79"/>
              </a:rPr>
              <a:t> ולוחצים שמירה </a:t>
            </a:r>
          </a:p>
          <a:p>
            <a:pPr marL="0" indent="0">
              <a:buNone/>
            </a:pPr>
            <a:r>
              <a:rPr lang="he-IL" dirty="0">
                <a:latin typeface="Abraham" panose="00000500000000000000" pitchFamily="50" charset="-79"/>
                <a:cs typeface="Abraham" panose="00000500000000000000" pitchFamily="50" charset="-79"/>
              </a:rPr>
              <a:t>* אם התוכנה לא נותנת לכם לשמור בסוגים אלו, לחצו על אפשרויות נוספות, יפתח חלון קופץ ונסו שוב לשמור.</a:t>
            </a:r>
          </a:p>
          <a:p>
            <a:pPr marL="514350" indent="-514350">
              <a:buAutoNum type="arabicPeriod"/>
            </a:pPr>
            <a:r>
              <a:rPr lang="he-IL" dirty="0">
                <a:latin typeface="Abraham" panose="00000500000000000000" pitchFamily="50" charset="-79"/>
                <a:cs typeface="Abraham" panose="00000500000000000000" pitchFamily="50" charset="-79"/>
              </a:rPr>
              <a:t>בוחרים ב"פריט זה בלבד"</a:t>
            </a:r>
          </a:p>
          <a:p>
            <a:pPr marL="514350" indent="-514350">
              <a:buAutoNum type="arabicPeriod"/>
            </a:pPr>
            <a:r>
              <a:rPr lang="he-IL" dirty="0">
                <a:latin typeface="Abraham" panose="00000500000000000000" pitchFamily="50" charset="-79"/>
                <a:cs typeface="Abraham" panose="00000500000000000000" pitchFamily="50" charset="-79"/>
              </a:rPr>
              <a:t>השקופית שבחרתם בהתחלה</a:t>
            </a:r>
          </a:p>
          <a:p>
            <a:pPr marL="0" indent="0">
              <a:buNone/>
            </a:pPr>
            <a:r>
              <a:rPr lang="he-IL" dirty="0">
                <a:latin typeface="Abraham" panose="00000500000000000000" pitchFamily="50" charset="-79"/>
                <a:cs typeface="Abraham" panose="00000500000000000000" pitchFamily="50" charset="-79"/>
              </a:rPr>
              <a:t>תישמר כקובץ תמונה</a:t>
            </a:r>
          </a:p>
          <a:p>
            <a:endParaRPr lang="he-IL" dirty="0">
              <a:latin typeface="Abraham" panose="00000500000000000000" pitchFamily="50" charset="-79"/>
              <a:cs typeface="Abraham" panose="00000500000000000000" pitchFamily="50" charset="-79"/>
            </a:endParaRPr>
          </a:p>
        </p:txBody>
      </p: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F5738B5D-8C77-4F4A-B3B6-EE9841CDD2E1}"/>
              </a:ext>
            </a:extLst>
          </p:cNvPr>
          <p:cNvGrpSpPr/>
          <p:nvPr/>
        </p:nvGrpSpPr>
        <p:grpSpPr>
          <a:xfrm>
            <a:off x="347797" y="4343400"/>
            <a:ext cx="4307492" cy="1281225"/>
            <a:chOff x="347797" y="4343400"/>
            <a:chExt cx="4307492" cy="1281225"/>
          </a:xfrm>
        </p:grpSpPr>
        <p:pic>
          <p:nvPicPr>
            <p:cNvPr id="4" name="תמונה 3">
              <a:extLst>
                <a:ext uri="{FF2B5EF4-FFF2-40B4-BE49-F238E27FC236}">
                  <a16:creationId xmlns:a16="http://schemas.microsoft.com/office/drawing/2014/main" id="{6B12BCC2-17E1-4191-B45D-C251B5D49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7797" y="4343400"/>
              <a:ext cx="4307492" cy="1249326"/>
            </a:xfrm>
            <a:prstGeom prst="rect">
              <a:avLst/>
            </a:prstGeom>
          </p:spPr>
        </p:pic>
        <p:sp>
          <p:nvSpPr>
            <p:cNvPr id="5" name="אליפסה 4">
              <a:extLst>
                <a:ext uri="{FF2B5EF4-FFF2-40B4-BE49-F238E27FC236}">
                  <a16:creationId xmlns:a16="http://schemas.microsoft.com/office/drawing/2014/main" id="{F1DD9E25-D0B4-4ED3-BCBD-165D74912C19}"/>
                </a:ext>
              </a:extLst>
            </p:cNvPr>
            <p:cNvSpPr/>
            <p:nvPr/>
          </p:nvSpPr>
          <p:spPr>
            <a:xfrm>
              <a:off x="1935126" y="5209955"/>
              <a:ext cx="1158948" cy="41467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4259340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2D986112-1FBA-4821-B5F1-0EE147F89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79" y="1119808"/>
            <a:ext cx="3265072" cy="2309192"/>
          </a:xfrm>
          <a:prstGeom prst="rect">
            <a:avLst/>
          </a:prstGeom>
        </p:spPr>
      </p:pic>
      <p:pic>
        <p:nvPicPr>
          <p:cNvPr id="7" name="תמונה 6" descr="תמונה שמכילה שעון, שלט&#10;&#10;התיאור נוצר באופן אוטומטי">
            <a:extLst>
              <a:ext uri="{FF2B5EF4-FFF2-40B4-BE49-F238E27FC236}">
                <a16:creationId xmlns:a16="http://schemas.microsoft.com/office/drawing/2014/main" id="{6EC7AFF2-6C2F-41AF-8721-832D207AF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79" y="3593893"/>
            <a:ext cx="3265073" cy="2309192"/>
          </a:xfrm>
          <a:prstGeom prst="rect">
            <a:avLst/>
          </a:prstGeom>
        </p:spPr>
      </p:pic>
      <p:pic>
        <p:nvPicPr>
          <p:cNvPr id="9" name="תמונה 8" descr="תמונה שמכילה בניין, קומה, מזון&#10;&#10;התיאור נוצר באופן אוטומטי">
            <a:extLst>
              <a:ext uri="{FF2B5EF4-FFF2-40B4-BE49-F238E27FC236}">
                <a16:creationId xmlns:a16="http://schemas.microsoft.com/office/drawing/2014/main" id="{56E68026-0AC1-447E-9A3E-5D272F18B0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685" y="3593892"/>
            <a:ext cx="3279333" cy="2319277"/>
          </a:xfrm>
          <a:prstGeom prst="rect">
            <a:avLst/>
          </a:prstGeom>
        </p:spPr>
      </p:pic>
      <p:pic>
        <p:nvPicPr>
          <p:cNvPr id="15" name="תמונה 14" descr="תמונה שמכילה הר, שלג&#10;&#10;התיאור נוצר באופן אוטומטי">
            <a:extLst>
              <a:ext uri="{FF2B5EF4-FFF2-40B4-BE49-F238E27FC236}">
                <a16:creationId xmlns:a16="http://schemas.microsoft.com/office/drawing/2014/main" id="{B15AD3E8-065B-45A4-A7E0-018A3F627A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609" y="1089986"/>
            <a:ext cx="3286409" cy="2323619"/>
          </a:xfrm>
          <a:prstGeom prst="rect">
            <a:avLst/>
          </a:prstGeom>
        </p:spPr>
      </p:pic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87D881CC-2E28-4372-8BF1-CCBD79434F34}"/>
              </a:ext>
            </a:extLst>
          </p:cNvPr>
          <p:cNvSpPr txBox="1"/>
          <p:nvPr/>
        </p:nvSpPr>
        <p:spPr>
          <a:xfrm>
            <a:off x="7281476" y="967563"/>
            <a:ext cx="2245296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קישור לתיקיית איורים:</a:t>
            </a:r>
          </a:p>
          <a:p>
            <a:r>
              <a:rPr lang="en-US" dirty="0">
                <a:hlinkClick r:id="rId6"/>
              </a:rPr>
              <a:t>https://drive.google.com/drive/folders/1OTdrn3hVIqe4TDC_I4tsbGN2J_jgp_zP?usp=sharing</a:t>
            </a:r>
            <a:endParaRPr lang="he-IL" dirty="0"/>
          </a:p>
          <a:p>
            <a:endParaRPr lang="he-IL" dirty="0"/>
          </a:p>
          <a:p>
            <a:r>
              <a:rPr lang="he-IL" dirty="0"/>
              <a:t>קישור </a:t>
            </a:r>
            <a:r>
              <a:rPr lang="he-IL" dirty="0" err="1"/>
              <a:t>לתקיית</a:t>
            </a:r>
            <a:r>
              <a:rPr lang="he-IL" dirty="0"/>
              <a:t> סמלים:</a:t>
            </a:r>
          </a:p>
          <a:p>
            <a:r>
              <a:rPr lang="en-US" dirty="0">
                <a:hlinkClick r:id="rId7"/>
              </a:rPr>
              <a:t>https://drive.google.com/open?id=1Ui8qHGCIQ7T65InIis8D9hWwpRSA6bXQ</a:t>
            </a:r>
            <a:endParaRPr lang="he-IL" dirty="0"/>
          </a:p>
          <a:p>
            <a:endParaRPr lang="he-IL" dirty="0"/>
          </a:p>
          <a:p>
            <a:r>
              <a:rPr lang="he-IL" dirty="0"/>
              <a:t>קישור לסמלי אזורים:</a:t>
            </a:r>
          </a:p>
          <a:p>
            <a:r>
              <a:rPr lang="en-US" dirty="0">
                <a:hlinkClick r:id="rId8"/>
              </a:rPr>
              <a:t>https://drive.google.com/open?id=19suWSf_0k3F_HXFlMFPZbvvU7YmJhh1v</a:t>
            </a:r>
            <a:endParaRPr lang="he-IL" dirty="0"/>
          </a:p>
        </p:txBody>
      </p:sp>
      <p:sp>
        <p:nvSpPr>
          <p:cNvPr id="18" name="כותרת 1">
            <a:extLst>
              <a:ext uri="{FF2B5EF4-FFF2-40B4-BE49-F238E27FC236}">
                <a16:creationId xmlns:a16="http://schemas.microsoft.com/office/drawing/2014/main" id="{412DD870-CB30-4557-A791-A855722A7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324442"/>
            <a:ext cx="8543925" cy="765544"/>
          </a:xfrm>
        </p:spPr>
        <p:txBody>
          <a:bodyPr/>
          <a:lstStyle/>
          <a:p>
            <a:pPr algn="ctr"/>
            <a:r>
              <a:rPr lang="he-IL" dirty="0">
                <a:latin typeface="Abraham Black" panose="00000A00000000000000" pitchFamily="50" charset="-79"/>
                <a:cs typeface="Abraham Black" panose="00000A00000000000000" pitchFamily="50" charset="-79"/>
              </a:rPr>
              <a:t>דברים שימושיים להכנת </a:t>
            </a:r>
            <a:r>
              <a:rPr lang="he-IL" dirty="0" err="1">
                <a:latin typeface="Abraham Black" panose="00000A00000000000000" pitchFamily="50" charset="-79"/>
                <a:cs typeface="Abraham Black" panose="00000A00000000000000" pitchFamily="50" charset="-79"/>
              </a:rPr>
              <a:t>הלו"ז</a:t>
            </a:r>
            <a:endParaRPr lang="he-IL" dirty="0">
              <a:latin typeface="Abraham Black" panose="00000A00000000000000" pitchFamily="50" charset="-79"/>
              <a:cs typeface="Abraham Black" panose="00000A00000000000000" pitchFamily="50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9374451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359</Words>
  <Application>Microsoft Office PowerPoint</Application>
  <PresentationFormat>נייר A4 ‏(210x297 מ"מ)</PresentationFormat>
  <Paragraphs>74</Paragraphs>
  <Slides>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10" baseType="lpstr">
      <vt:lpstr>Abraham</vt:lpstr>
      <vt:lpstr>Abraham Black</vt:lpstr>
      <vt:lpstr>Arial</vt:lpstr>
      <vt:lpstr>Calibri</vt:lpstr>
      <vt:lpstr>Calibri Light</vt:lpstr>
      <vt:lpstr>ערכת נושא Office</vt:lpstr>
      <vt:lpstr>מצגת של PowerPoint‏</vt:lpstr>
      <vt:lpstr>איך מכינים לו"ז שבועי?</vt:lpstr>
      <vt:lpstr>איך הופכים את מה שבמצגת לתמונה?</vt:lpstr>
      <vt:lpstr>דברים שימושיים להכנת הלו"ז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נגה ספיר</dc:creator>
  <cp:lastModifiedBy>נגה ספיר</cp:lastModifiedBy>
  <cp:revision>8</cp:revision>
  <dcterms:created xsi:type="dcterms:W3CDTF">2020-03-17T15:30:18Z</dcterms:created>
  <dcterms:modified xsi:type="dcterms:W3CDTF">2020-03-17T16:59:20Z</dcterms:modified>
</cp:coreProperties>
</file>